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8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0668-4EEA-44D1-9DC0-B41C53AA6367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13B-1C1C-4052-8EC3-73D6BC90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9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0668-4EEA-44D1-9DC0-B41C53AA6367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13B-1C1C-4052-8EC3-73D6BC90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9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0668-4EEA-44D1-9DC0-B41C53AA6367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13B-1C1C-4052-8EC3-73D6BC90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3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0668-4EEA-44D1-9DC0-B41C53AA6367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13B-1C1C-4052-8EC3-73D6BC90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6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0668-4EEA-44D1-9DC0-B41C53AA6367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13B-1C1C-4052-8EC3-73D6BC90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7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0668-4EEA-44D1-9DC0-B41C53AA6367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13B-1C1C-4052-8EC3-73D6BC90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0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0668-4EEA-44D1-9DC0-B41C53AA6367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13B-1C1C-4052-8EC3-73D6BC90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6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0668-4EEA-44D1-9DC0-B41C53AA6367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13B-1C1C-4052-8EC3-73D6BC90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0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0668-4EEA-44D1-9DC0-B41C53AA6367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13B-1C1C-4052-8EC3-73D6BC90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2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0668-4EEA-44D1-9DC0-B41C53AA6367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13B-1C1C-4052-8EC3-73D6BC90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4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0668-4EEA-44D1-9DC0-B41C53AA6367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13B-1C1C-4052-8EC3-73D6BC90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1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20668-4EEA-44D1-9DC0-B41C53AA6367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2213B-1C1C-4052-8EC3-73D6BC90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9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.scholastic.com/tools/class_setup/" TargetMode="External"/><Relationship Id="rId2" Type="http://schemas.openxmlformats.org/officeDocument/2006/relationships/hyperlink" Target="http://www.projectidealonline.org/classMgt_ArrangingClassroom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-228600"/>
            <a:ext cx="9144000" cy="7086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7700" y="328114"/>
            <a:ext cx="7848600" cy="1023620"/>
          </a:xfrm>
          <a:prstGeom prst="roundRect">
            <a:avLst/>
          </a:prstGeom>
          <a:ln w="3810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Britannic Bold" pitchFamily="34" charset="0"/>
              </a:rPr>
              <a:t>Classroom Management</a:t>
            </a:r>
            <a:endParaRPr lang="en-US" sz="4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1043" name="Picture 19" descr="C:\Users\Alan\AppData\Local\Microsoft\Windows\Temporary Internet Files\Content.IE5\VBI1N02T\MP90043948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65" y="1752600"/>
            <a:ext cx="7078070" cy="473893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Alan\AppData\Local\Microsoft\Windows\Temporary Internet Files\Content.IE5\LQR3620T\MP90043933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52834"/>
            <a:ext cx="1524000" cy="995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41158" y="2762334"/>
            <a:ext cx="2209800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By Susan Nixon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1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7700" y="381000"/>
            <a:ext cx="7848600" cy="990600"/>
          </a:xfrm>
          <a:prstGeom prst="roundRect">
            <a:avLst/>
          </a:prstGeom>
          <a:ln w="3810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Classroom Movement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 </a:t>
            </a:r>
            <a:r>
              <a:rPr lang="en-US" sz="2800" dirty="0" smtClean="0"/>
              <a:t>How </a:t>
            </a:r>
            <a:r>
              <a:rPr lang="en-US" sz="2800" dirty="0"/>
              <a:t>much movement is necessary to meet the academic needs of students</a:t>
            </a:r>
            <a:r>
              <a:rPr lang="en-US" sz="2800" dirty="0" smtClean="0"/>
              <a:t>?</a:t>
            </a:r>
          </a:p>
          <a:p>
            <a:pPr algn="ctr"/>
            <a:r>
              <a:rPr lang="en-US" sz="2800" dirty="0" smtClean="0"/>
              <a:t>Do you have students with kinesthetic needs? </a:t>
            </a:r>
          </a:p>
          <a:p>
            <a:pPr algn="ctr"/>
            <a:r>
              <a:rPr lang="en-US" sz="2800" dirty="0" smtClean="0"/>
              <a:t>Are there many group activities needing movement?</a:t>
            </a:r>
          </a:p>
          <a:p>
            <a:pPr algn="ctr"/>
            <a:r>
              <a:rPr lang="en-US" sz="2800" dirty="0" smtClean="0"/>
              <a:t>Do you need an open area for students to do circle time or other centers?</a:t>
            </a:r>
            <a:endParaRPr lang="en-US" sz="2800" dirty="0"/>
          </a:p>
          <a:p>
            <a:endParaRPr lang="en-US" dirty="0"/>
          </a:p>
        </p:txBody>
      </p:sp>
      <p:pic>
        <p:nvPicPr>
          <p:cNvPr id="6" name="Picture 11" descr="C:\Users\Alan\AppData\Local\Microsoft\Windows\Temporary Internet Files\Content.IE5\VBI1N02T\MP90004998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24400"/>
            <a:ext cx="2857500" cy="1905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261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7700" y="381000"/>
            <a:ext cx="7848600" cy="990600"/>
          </a:xfrm>
          <a:prstGeom prst="roundRect">
            <a:avLst/>
          </a:prstGeom>
          <a:ln w="3810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Flexibility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dirty="0" smtClean="0"/>
              <a:t>How </a:t>
            </a:r>
            <a:r>
              <a:rPr lang="en-US" dirty="0"/>
              <a:t>flexible is the classroom arrangement</a:t>
            </a:r>
            <a:r>
              <a:rPr lang="en-US" dirty="0" smtClean="0"/>
              <a:t>?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Will it change during the day or the class period or will it remain the same for the entire </a:t>
            </a:r>
            <a:r>
              <a:rPr lang="en-US" dirty="0" smtClean="0"/>
              <a:t>day?</a:t>
            </a:r>
          </a:p>
          <a:p>
            <a:pPr algn="ctr"/>
            <a:r>
              <a:rPr lang="en-US" dirty="0" smtClean="0"/>
              <a:t>Are there changes you can make to create more flexibility ?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C:\Users\Alan\AppData\Local\Microsoft\Windows\Temporary Internet Files\Content.IE5\RAYTBR9Z\MC90043423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33783"/>
            <a:ext cx="2115156" cy="150978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C:\Users\Alan\AppData\Local\Microsoft\Windows\Temporary Internet Files\Content.IE5\RAYTBR9Z\MP90043950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22" y="4495800"/>
            <a:ext cx="1558544" cy="19812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lan\AppData\Local\Microsoft\Windows\Temporary Internet Files\Content.IE5\RAYTBR9Z\MP90038635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72050"/>
            <a:ext cx="2590800" cy="17272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120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7700" y="381000"/>
            <a:ext cx="7848600" cy="990600"/>
          </a:xfrm>
          <a:prstGeom prst="roundRect">
            <a:avLst/>
          </a:prstGeom>
          <a:ln w="3810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For </a:t>
            </a:r>
            <a:r>
              <a:rPr lang="en-US" dirty="0">
                <a:latin typeface="Britannic Bold" pitchFamily="34" charset="0"/>
              </a:rPr>
              <a:t>M</a:t>
            </a:r>
            <a:r>
              <a:rPr lang="en-US" dirty="0" smtClean="0">
                <a:latin typeface="Britannic Bold" pitchFamily="34" charset="0"/>
              </a:rPr>
              <a:t>ore Information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4943333"/>
            <a:ext cx="7658100" cy="304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" y="3581400"/>
            <a:ext cx="7658100" cy="609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676400"/>
            <a:ext cx="79629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u="sng" dirty="0" smtClean="0">
              <a:solidFill>
                <a:schemeClr val="tx2">
                  <a:lumMod val="75000"/>
                </a:schemeClr>
              </a:solidFill>
              <a:hlinkClick r:id="rId2"/>
            </a:endParaRPr>
          </a:p>
          <a:p>
            <a:pPr marL="0" indent="0">
              <a:buNone/>
            </a:pPr>
            <a:endParaRPr lang="en-US" sz="2000" u="sng" dirty="0" smtClean="0">
              <a:solidFill>
                <a:schemeClr val="tx2">
                  <a:lumMod val="75000"/>
                </a:schemeClr>
              </a:solidFill>
              <a:hlinkClick r:id="rId2"/>
            </a:endParaRPr>
          </a:p>
          <a:p>
            <a:pPr marL="0" indent="0">
              <a:buNone/>
            </a:pPr>
            <a:endParaRPr lang="en-US" sz="2000" b="1" dirty="0">
              <a:solidFill>
                <a:schemeClr val="tx2">
                  <a:lumMod val="75000"/>
                </a:schemeClr>
              </a:solidFill>
              <a:hlinkClick r:id="rId2"/>
            </a:endParaRPr>
          </a:p>
          <a:p>
            <a:pPr marL="0" indent="0" algn="ctr">
              <a:buNone/>
            </a:pPr>
            <a:r>
              <a:rPr lang="en-US" sz="2000" u="sng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http</a:t>
            </a:r>
            <a:r>
              <a:rPr lang="en-US" sz="2000" u="sng" dirty="0">
                <a:solidFill>
                  <a:schemeClr val="tx2">
                    <a:lumMod val="75000"/>
                  </a:schemeClr>
                </a:solidFill>
                <a:hlinkClick r:id="rId2"/>
              </a:rPr>
              <a:t>://</a:t>
            </a:r>
            <a:r>
              <a:rPr lang="en-US" sz="2000" u="sng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www.projectidealonline.org/classMgt_ArrangingClassroom.php</a:t>
            </a:r>
            <a:endParaRPr lang="en-US" sz="20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000" u="sng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dirty="0" smtClean="0"/>
              <a:t>Website to create your own classroom layouts and print them, including seating charts with student names: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u="sng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http</a:t>
            </a:r>
            <a:r>
              <a:rPr lang="en-US" sz="2000" u="sng" dirty="0">
                <a:solidFill>
                  <a:schemeClr val="tx2">
                    <a:lumMod val="75000"/>
                  </a:schemeClr>
                </a:solidFill>
                <a:hlinkClick r:id="rId3"/>
              </a:rPr>
              <a:t>://teacher.scholastic.com/tools/class_setup</a:t>
            </a:r>
            <a:r>
              <a:rPr lang="en-US" sz="2000" u="sng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/</a:t>
            </a:r>
            <a:endParaRPr lang="en-US" sz="20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0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dirty="0"/>
              <a:t>B</a:t>
            </a:r>
            <a:r>
              <a:rPr lang="en-US" sz="2000" dirty="0" smtClean="0"/>
              <a:t>ook on classroom </a:t>
            </a:r>
            <a:r>
              <a:rPr lang="en-US" sz="2000" dirty="0"/>
              <a:t>m</a:t>
            </a:r>
            <a:r>
              <a:rPr lang="en-US" sz="2000" dirty="0" smtClean="0"/>
              <a:t>anagement used for </a:t>
            </a:r>
            <a:r>
              <a:rPr lang="en-US" sz="2000" smtClean="0"/>
              <a:t>slide </a:t>
            </a:r>
            <a:r>
              <a:rPr lang="en-US" sz="2000" smtClean="0"/>
              <a:t>two </a:t>
            </a:r>
            <a:r>
              <a:rPr lang="en-US" sz="2000" dirty="0" smtClean="0"/>
              <a:t>and research: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Making It Till Friday: Your Guide For Effective Classroom Management by James D. Long and Robert L. Williams, Fifth Edition, 2005. 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09850" y="2209800"/>
            <a:ext cx="3924300" cy="4572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Slides 5-11 content adapted from: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700" y="1972101"/>
            <a:ext cx="7962900" cy="1304499"/>
          </a:xfrm>
          <a:prstGeom prst="rect">
            <a:avLst/>
          </a:prstGeom>
          <a:noFill/>
          <a:ln w="38100">
            <a:solidFill>
              <a:srgbClr val="8787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700" y="3429000"/>
            <a:ext cx="7962900" cy="1304499"/>
          </a:xfrm>
          <a:prstGeom prst="rect">
            <a:avLst/>
          </a:prstGeom>
          <a:noFill/>
          <a:ln w="38100">
            <a:solidFill>
              <a:srgbClr val="8787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" y="4876800"/>
            <a:ext cx="7962900" cy="1304499"/>
          </a:xfrm>
          <a:prstGeom prst="rect">
            <a:avLst/>
          </a:prstGeom>
          <a:noFill/>
          <a:ln w="38100">
            <a:solidFill>
              <a:srgbClr val="8787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3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 descr="C:\Users\Alan\AppData\Local\Microsoft\Windows\Temporary Internet Files\Content.IE5\VBI1N02T\MP900439571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73000" smoothness="1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0"/>
            <a:ext cx="11030877" cy="7086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81000" y="647701"/>
            <a:ext cx="8382000" cy="54102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09600" y="1181101"/>
            <a:ext cx="7924800" cy="990600"/>
          </a:xfrm>
          <a:prstGeom prst="roundRect">
            <a:avLst/>
          </a:prstGeom>
          <a:ln w="3810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Britannic Bold" pitchFamily="34" charset="0"/>
              </a:rPr>
              <a:t>Effective Classroom Management</a:t>
            </a:r>
          </a:p>
          <a:p>
            <a:pPr algn="ctr"/>
            <a:endParaRPr lang="en-US" sz="2400" dirty="0"/>
          </a:p>
          <a:p>
            <a:pPr lvl="0" algn="ctr"/>
            <a:r>
              <a:rPr lang="en-US" sz="2400" dirty="0" smtClean="0"/>
              <a:t>Engaging </a:t>
            </a:r>
            <a:r>
              <a:rPr lang="en-US" sz="2400" dirty="0"/>
              <a:t>lesson plans</a:t>
            </a:r>
          </a:p>
          <a:p>
            <a:pPr lvl="0" algn="ctr"/>
            <a:r>
              <a:rPr lang="en-US" sz="2400" dirty="0" smtClean="0"/>
              <a:t>Lesson </a:t>
            </a:r>
            <a:r>
              <a:rPr lang="en-US" sz="2400" dirty="0"/>
              <a:t>structure, classroom structure and routines </a:t>
            </a:r>
          </a:p>
          <a:p>
            <a:pPr lvl="0" algn="ctr"/>
            <a:r>
              <a:rPr lang="en-US" sz="2400" dirty="0" smtClean="0"/>
              <a:t>Positive </a:t>
            </a:r>
            <a:r>
              <a:rPr lang="en-US" sz="2400" dirty="0"/>
              <a:t>student, teacher, parent and colleague relationships</a:t>
            </a:r>
          </a:p>
          <a:p>
            <a:pPr lvl="0" algn="ctr"/>
            <a:r>
              <a:rPr lang="en-US" sz="2400" dirty="0"/>
              <a:t>P</a:t>
            </a:r>
            <a:r>
              <a:rPr lang="en-US" sz="2400" dirty="0" smtClean="0"/>
              <a:t>romotion </a:t>
            </a:r>
            <a:r>
              <a:rPr lang="en-US" sz="2400" dirty="0"/>
              <a:t>of desired behaviors and decrease of unwanted behaviors</a:t>
            </a:r>
          </a:p>
          <a:p>
            <a:pPr lvl="0" algn="ctr"/>
            <a:r>
              <a:rPr lang="en-US" sz="2400" dirty="0"/>
              <a:t>Promoting independent and positive work habits</a:t>
            </a:r>
          </a:p>
        </p:txBody>
      </p:sp>
    </p:spTree>
    <p:extLst>
      <p:ext uri="{BB962C8B-B14F-4D97-AF65-F5344CB8AC3E}">
        <p14:creationId xmlns:p14="http://schemas.microsoft.com/office/powerpoint/2010/main" val="2925696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Alan\AppData\Local\Microsoft\Windows\Temporary Internet Files\Content.IE5\VBI1N02T\MP900401956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130" y="228600"/>
            <a:ext cx="9833642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Rounded Rectangle 4"/>
          <p:cNvSpPr/>
          <p:nvPr/>
        </p:nvSpPr>
        <p:spPr>
          <a:xfrm>
            <a:off x="457200" y="579437"/>
            <a:ext cx="8229600" cy="54102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08037"/>
            <a:ext cx="8229600" cy="5592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could </a:t>
            </a:r>
            <a:r>
              <a:rPr lang="en-US" sz="2800" dirty="0"/>
              <a:t>easily make a three or four hour </a:t>
            </a:r>
            <a:r>
              <a:rPr lang="en-US" sz="2800" dirty="0" smtClean="0"/>
              <a:t>presentation</a:t>
            </a:r>
          </a:p>
          <a:p>
            <a:pPr algn="ctr"/>
            <a:r>
              <a:rPr lang="en-US" sz="2800" dirty="0" smtClean="0"/>
              <a:t> </a:t>
            </a:r>
            <a:r>
              <a:rPr lang="en-US" sz="2800" dirty="0"/>
              <a:t>or </a:t>
            </a:r>
            <a:r>
              <a:rPr lang="en-US" sz="2800" dirty="0" smtClean="0"/>
              <a:t>be </a:t>
            </a:r>
            <a:r>
              <a:rPr lang="en-US" sz="2800" dirty="0"/>
              <a:t>taught in a full length </a:t>
            </a:r>
            <a:r>
              <a:rPr lang="en-US" sz="2800" dirty="0" smtClean="0"/>
              <a:t>course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algn="ctr"/>
            <a:r>
              <a:rPr lang="en-US" sz="2800" dirty="0" smtClean="0"/>
              <a:t>This PowerPoint will focus </a:t>
            </a:r>
            <a:r>
              <a:rPr lang="en-US" sz="2800" dirty="0" smtClean="0"/>
              <a:t>on one portion of classroom management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609600" y="1112837"/>
            <a:ext cx="7924800" cy="990600"/>
          </a:xfrm>
          <a:prstGeom prst="roundRect">
            <a:avLst/>
          </a:prstGeom>
          <a:ln w="3810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Britannic Bold" pitchFamily="34" charset="0"/>
              </a:rPr>
              <a:t>These Factors</a:t>
            </a:r>
            <a:endParaRPr lang="en-US" sz="4000" dirty="0">
              <a:solidFill>
                <a:schemeClr val="tx1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83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-304800" y="-533400"/>
            <a:ext cx="9829800" cy="7848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9600" y="184813"/>
            <a:ext cx="7848600" cy="990600"/>
          </a:xfrm>
          <a:prstGeom prst="roundRect">
            <a:avLst/>
          </a:prstGeom>
          <a:ln w="3810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Classroom Arrangement</a:t>
            </a:r>
            <a:endParaRPr lang="en-US" dirty="0">
              <a:latin typeface="Britannic Bold" pitchFamily="34" charset="0"/>
            </a:endParaRPr>
          </a:p>
        </p:txBody>
      </p:sp>
      <p:pic>
        <p:nvPicPr>
          <p:cNvPr id="4" name="Picture 13" descr="C:\Users\Alan\AppData\Local\Microsoft\Windows\Temporary Internet Files\Content.IE5\VBI1N02T\MP900439571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8621"/>
            <a:ext cx="8075687" cy="49607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3167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47700" y="381000"/>
            <a:ext cx="7848600" cy="1143000"/>
          </a:xfrm>
          <a:prstGeom prst="roundRect">
            <a:avLst/>
          </a:prstGeom>
          <a:ln w="3810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924800" cy="960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Britannic Bold" pitchFamily="34" charset="0"/>
              </a:rPr>
              <a:t>A Successful </a:t>
            </a:r>
            <a:r>
              <a:rPr lang="en-US" dirty="0">
                <a:latin typeface="Britannic Bold" pitchFamily="34" charset="0"/>
              </a:rPr>
              <a:t>L</a:t>
            </a:r>
            <a:r>
              <a:rPr lang="en-US" dirty="0" smtClean="0">
                <a:latin typeface="Britannic Bold" pitchFamily="34" charset="0"/>
              </a:rPr>
              <a:t>earning Environment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en-US" dirty="0" smtClean="0"/>
              <a:t>Meets </a:t>
            </a:r>
            <a:r>
              <a:rPr lang="en-US" dirty="0"/>
              <a:t>the needs of the </a:t>
            </a:r>
            <a:r>
              <a:rPr lang="en-US" dirty="0" smtClean="0"/>
              <a:t>students</a:t>
            </a:r>
            <a:endParaRPr lang="en-US" dirty="0"/>
          </a:p>
          <a:p>
            <a:pPr lvl="0" algn="ctr"/>
            <a:r>
              <a:rPr lang="en-US" dirty="0"/>
              <a:t>Follows the philosophy of the </a:t>
            </a:r>
            <a:r>
              <a:rPr lang="en-US" dirty="0" smtClean="0"/>
              <a:t>teacher</a:t>
            </a:r>
            <a:endParaRPr lang="en-US" dirty="0"/>
          </a:p>
          <a:p>
            <a:pPr lvl="0" algn="ctr"/>
            <a:r>
              <a:rPr lang="en-US" dirty="0"/>
              <a:t>Is appropriate to the student age and the content area of the classroom </a:t>
            </a:r>
          </a:p>
        </p:txBody>
      </p:sp>
      <p:pic>
        <p:nvPicPr>
          <p:cNvPr id="4" name="Picture 6" descr="C:\Users\Alan\AppData\Local\Microsoft\Windows\Temporary Internet Files\Content.IE5\CWC5Z9EF\MP9004386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4021284" cy="266936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Alan\AppData\Local\Microsoft\Windows\Temporary Internet Files\Content.IE5\RAYTBR9Z\MP90004974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055" y="3962400"/>
            <a:ext cx="3994064" cy="266936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965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7700" y="381000"/>
            <a:ext cx="7848600" cy="990600"/>
          </a:xfrm>
          <a:prstGeom prst="roundRect">
            <a:avLst/>
          </a:prstGeom>
          <a:ln w="3810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Not Just Furniture Placement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 </a:t>
            </a:r>
            <a:r>
              <a:rPr lang="en-US" sz="4000" dirty="0" smtClean="0"/>
              <a:t>You </a:t>
            </a:r>
            <a:r>
              <a:rPr lang="en-US" sz="4000" dirty="0"/>
              <a:t>also set up your room for:</a:t>
            </a:r>
          </a:p>
          <a:p>
            <a:pPr lvl="0" algn="ctr"/>
            <a:r>
              <a:rPr lang="en-US" sz="2800" dirty="0"/>
              <a:t>social interaction</a:t>
            </a:r>
          </a:p>
          <a:p>
            <a:pPr lvl="0" algn="ctr"/>
            <a:r>
              <a:rPr lang="en-US" sz="2800" dirty="0"/>
              <a:t>learning to follow classroom routines</a:t>
            </a:r>
          </a:p>
          <a:p>
            <a:pPr lvl="0" algn="ctr"/>
            <a:r>
              <a:rPr lang="en-US" sz="2800" dirty="0"/>
              <a:t>administrative activities</a:t>
            </a:r>
          </a:p>
          <a:p>
            <a:pPr lvl="0" algn="ctr"/>
            <a:r>
              <a:rPr lang="en-US" sz="2800" dirty="0"/>
              <a:t>easy accessibility for supplies</a:t>
            </a:r>
          </a:p>
          <a:p>
            <a:pPr lvl="0" algn="ctr"/>
            <a:r>
              <a:rPr lang="en-US" sz="2800" dirty="0"/>
              <a:t>to maximize instruction</a:t>
            </a:r>
          </a:p>
          <a:p>
            <a:pPr lvl="0" algn="ctr"/>
            <a:r>
              <a:rPr lang="en-US" sz="2800" dirty="0"/>
              <a:t>teacher philosophy</a:t>
            </a:r>
          </a:p>
        </p:txBody>
      </p:sp>
      <p:pic>
        <p:nvPicPr>
          <p:cNvPr id="6" name="Picture 10" descr="C:\Users\Alan\AppData\Local\Microsoft\Windows\Temporary Internet Files\Content.IE5\LQR3620T\MP90022742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2508329" cy="16764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lan\AppData\Local\Microsoft\Windows\Temporary Internet Files\Content.IE5\CWC5Z9EF\MP90043956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31795"/>
            <a:ext cx="2362200" cy="15770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221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7700" y="381000"/>
            <a:ext cx="7848600" cy="990600"/>
          </a:xfrm>
          <a:prstGeom prst="roundRect">
            <a:avLst/>
          </a:prstGeom>
          <a:ln w="3810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Britannic Bold" pitchFamily="34" charset="0"/>
              </a:rPr>
              <a:t>Types of Instructional Activities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What types of instructional activities will you have?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Age </a:t>
            </a:r>
            <a:r>
              <a:rPr lang="en-US" dirty="0"/>
              <a:t>of the </a:t>
            </a:r>
            <a:r>
              <a:rPr lang="en-US" dirty="0" smtClean="0"/>
              <a:t>students</a:t>
            </a:r>
          </a:p>
          <a:p>
            <a:pPr lvl="0" algn="ctr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subject </a:t>
            </a:r>
            <a:r>
              <a:rPr lang="en-US" dirty="0" smtClean="0"/>
              <a:t>area </a:t>
            </a:r>
          </a:p>
          <a:p>
            <a:pPr lvl="0" algn="ctr"/>
            <a:r>
              <a:rPr lang="en-US" dirty="0"/>
              <a:t>L</a:t>
            </a:r>
            <a:r>
              <a:rPr lang="en-US" dirty="0" smtClean="0"/>
              <a:t>earning activities </a:t>
            </a:r>
          </a:p>
          <a:p>
            <a:pPr lvl="0" algn="ctr"/>
            <a:r>
              <a:rPr lang="en-US" dirty="0" smtClean="0"/>
              <a:t>Size of </a:t>
            </a:r>
            <a:r>
              <a:rPr lang="en-US" dirty="0"/>
              <a:t>the </a:t>
            </a:r>
            <a:r>
              <a:rPr lang="en-US" dirty="0" smtClean="0"/>
              <a:t>classroom</a:t>
            </a:r>
          </a:p>
          <a:p>
            <a:pPr lvl="0" algn="ctr"/>
            <a:r>
              <a:rPr lang="en-US" dirty="0"/>
              <a:t>F</a:t>
            </a:r>
            <a:r>
              <a:rPr lang="en-US" dirty="0" smtClean="0"/>
              <a:t>urniture 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4" descr="C:\Users\Alan\AppData\Local\Microsoft\Windows\Temporary Internet Files\Content.IE5\RAYTBR9Z\MP90043943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1829961" cy="24384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an\AppData\Local\Microsoft\Windows\Temporary Internet Files\Content.IE5\LQR3620T\MP90043956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631" y="2895600"/>
            <a:ext cx="1880012" cy="246443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038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47700" y="381000"/>
            <a:ext cx="7848600" cy="990600"/>
          </a:xfrm>
          <a:prstGeom prst="roundRect">
            <a:avLst/>
          </a:prstGeom>
          <a:ln w="3810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Materials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 </a:t>
            </a:r>
            <a:r>
              <a:rPr lang="en-US" dirty="0" smtClean="0"/>
              <a:t>Will </a:t>
            </a:r>
            <a:r>
              <a:rPr lang="en-US" dirty="0"/>
              <a:t>students need special materials like reference materials or computers</a:t>
            </a:r>
            <a:r>
              <a:rPr lang="en-US" dirty="0" smtClean="0"/>
              <a:t>?</a:t>
            </a:r>
          </a:p>
          <a:p>
            <a:pPr marL="0" lvl="0" indent="0" algn="ctr">
              <a:buNone/>
            </a:pPr>
            <a:endParaRPr lang="en-US" dirty="0"/>
          </a:p>
          <a:p>
            <a:pPr marL="0" lvl="0" indent="0" algn="ctr">
              <a:buNone/>
            </a:pPr>
            <a:endParaRPr lang="en-US" dirty="0" smtClean="0"/>
          </a:p>
          <a:p>
            <a:pPr marL="0" lvl="0" indent="0" algn="ctr">
              <a:buNone/>
            </a:pPr>
            <a:endParaRPr lang="en-US" dirty="0" smtClean="0"/>
          </a:p>
          <a:p>
            <a:pPr marL="0" lvl="0" indent="0" algn="ctr">
              <a:buNone/>
            </a:pPr>
            <a:endParaRPr lang="en-US" dirty="0" smtClean="0"/>
          </a:p>
          <a:p>
            <a:pPr marL="0" lvl="0" indent="0" algn="ctr">
              <a:buNone/>
            </a:pPr>
            <a:endParaRPr lang="en-US" dirty="0" smtClean="0"/>
          </a:p>
          <a:p>
            <a:pPr algn="ctr"/>
            <a:r>
              <a:rPr lang="en-US" dirty="0"/>
              <a:t>L</a:t>
            </a:r>
            <a:r>
              <a:rPr lang="en-US" dirty="0" smtClean="0"/>
              <a:t>ocation of these materials 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tudent traffic patterns they create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:\Users\Alan\AppData\Local\Microsoft\Windows\Temporary Internet Files\Content.IE5\VBI1N02T\MP9003879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21706"/>
            <a:ext cx="1235583" cy="173212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lan\AppData\Local\Microsoft\Windows\Temporary Internet Files\Content.IE5\LQR3620T\MP90017496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91149"/>
            <a:ext cx="2389859" cy="159323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530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810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7700" y="381000"/>
            <a:ext cx="7848600" cy="990600"/>
          </a:xfrm>
          <a:prstGeom prst="roundRect">
            <a:avLst/>
          </a:prstGeom>
          <a:ln w="3810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Special Needs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en-US" dirty="0"/>
              <a:t>Does your class have students with special needs</a:t>
            </a:r>
            <a:r>
              <a:rPr lang="en-US" dirty="0" smtClean="0"/>
              <a:t>? </a:t>
            </a:r>
          </a:p>
          <a:p>
            <a:pPr marL="0" lvl="0" indent="0" algn="ctr">
              <a:buNone/>
            </a:pPr>
            <a:endParaRPr lang="en-US" dirty="0" smtClean="0"/>
          </a:p>
          <a:p>
            <a:pPr marL="0" lvl="0" indent="0" algn="ctr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dirty="0" smtClean="0"/>
              <a:t> </a:t>
            </a:r>
          </a:p>
          <a:p>
            <a:pPr marL="0" lvl="0" indent="0" algn="ctr">
              <a:buNone/>
            </a:pPr>
            <a:endParaRPr lang="en-US" dirty="0"/>
          </a:p>
          <a:p>
            <a:pPr marL="0" lvl="0" indent="0" algn="ctr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dirty="0" smtClean="0"/>
              <a:t>Set up with your specific students in mind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C:\Users\Alan\AppData\Local\Microsoft\Windows\Temporary Internet Files\Content.IE5\CWC5Z9EF\MP90031436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18" y="2559834"/>
            <a:ext cx="2285845" cy="209535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an\AppData\Local\Microsoft\Windows\Temporary Internet Files\Content.IE5\CWC5Z9EF\MC90038339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090" y="2345762"/>
            <a:ext cx="1541225" cy="252350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845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262</Words>
  <Application>Microsoft Office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Classroom Arrangement</vt:lpstr>
      <vt:lpstr> A Successful Learning Environment </vt:lpstr>
      <vt:lpstr>Not Just Furniture Placement</vt:lpstr>
      <vt:lpstr> Types of Instructional Activities </vt:lpstr>
      <vt:lpstr>Materials</vt:lpstr>
      <vt:lpstr>Special Needs</vt:lpstr>
      <vt:lpstr>Classroom Movement</vt:lpstr>
      <vt:lpstr>Flexibility</vt:lpstr>
      <vt:lpstr>For 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</dc:creator>
  <cp:lastModifiedBy>Alan</cp:lastModifiedBy>
  <cp:revision>51</cp:revision>
  <dcterms:created xsi:type="dcterms:W3CDTF">2012-04-21T16:03:56Z</dcterms:created>
  <dcterms:modified xsi:type="dcterms:W3CDTF">2012-04-29T21:01:07Z</dcterms:modified>
</cp:coreProperties>
</file>